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6" r:id="rId14"/>
    <p:sldId id="265" r:id="rId15"/>
    <p:sldId id="276" r:id="rId16"/>
    <p:sldId id="303" r:id="rId17"/>
    <p:sldId id="293" r:id="rId18"/>
    <p:sldId id="284" r:id="rId19"/>
    <p:sldId id="269" r:id="rId20"/>
    <p:sldId id="304" r:id="rId21"/>
    <p:sldId id="305" r:id="rId22"/>
    <p:sldId id="307" r:id="rId23"/>
    <p:sldId id="306" r:id="rId24"/>
    <p:sldId id="308" r:id="rId25"/>
    <p:sldId id="270" r:id="rId26"/>
    <p:sldId id="309" r:id="rId27"/>
    <p:sldId id="310" r:id="rId28"/>
    <p:sldId id="311" r:id="rId29"/>
    <p:sldId id="312" r:id="rId30"/>
    <p:sldId id="314" r:id="rId31"/>
    <p:sldId id="313" r:id="rId32"/>
    <p:sldId id="315" r:id="rId33"/>
    <p:sldId id="316" r:id="rId34"/>
    <p:sldId id="317" r:id="rId35"/>
    <p:sldId id="294" r:id="rId36"/>
    <p:sldId id="296" r:id="rId37"/>
    <p:sldId id="318" r:id="rId38"/>
    <p:sldId id="319" r:id="rId39"/>
    <p:sldId id="321" r:id="rId40"/>
    <p:sldId id="322" r:id="rId41"/>
    <p:sldId id="323" r:id="rId42"/>
    <p:sldId id="324" r:id="rId43"/>
    <p:sldId id="288" r:id="rId44"/>
    <p:sldId id="333" r:id="rId45"/>
    <p:sldId id="289" r:id="rId46"/>
    <p:sldId id="334" r:id="rId47"/>
    <p:sldId id="335" r:id="rId48"/>
    <p:sldId id="275"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54" d="100"/>
          <a:sy n="54" d="100"/>
        </p:scale>
        <p:origin x="1320" y="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6/16/2024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&lt;Martin Ng&gt;</a:t>
            </a:r>
          </a:p>
          <a:p>
            <a:r>
              <a:rPr lang="en-US" dirty="0">
                <a:solidFill>
                  <a:schemeClr val="bg2"/>
                </a:solidFill>
                <a:latin typeface="Abadi" panose="020B0604020104020204" pitchFamily="34" charset="0"/>
                <a:ea typeface="SF Pro" pitchFamily="2" charset="0"/>
                <a:cs typeface="SF Pro" pitchFamily="2" charset="0"/>
              </a:rPr>
              <a:t>&lt;16/6/2024&gt;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3834"/>
            <a:ext cx="9745589" cy="5256348"/>
          </a:xfrm>
          <a:prstGeom prst="rect">
            <a:avLst/>
          </a:prstGeom>
        </p:spPr>
        <p:txBody>
          <a:bodyPr lIns="91440" tIns="45720" rIns="91440" bIns="45720" anchor="t"/>
          <a:lstStyle/>
          <a:p>
            <a:r>
              <a:rPr lang="en-US" sz="2400" dirty="0">
                <a:latin typeface="Abadi" panose="020B0604020104020204" pitchFamily="34" charset="0"/>
              </a:rPr>
              <a:t>Pandas and </a:t>
            </a:r>
            <a:r>
              <a:rPr lang="en-US" sz="2400" dirty="0" err="1">
                <a:latin typeface="Abadi" panose="020B0604020104020204" pitchFamily="34" charset="0"/>
              </a:rPr>
              <a:t>Numpy</a:t>
            </a:r>
            <a:endParaRPr lang="en-US" sz="2400" dirty="0">
              <a:latin typeface="Abadi" panose="020B0604020104020204" pitchFamily="34" charset="0"/>
            </a:endParaRPr>
          </a:p>
          <a:p>
            <a:pPr lvl="1"/>
            <a:r>
              <a:rPr lang="en-US" altLang="zh-HK" sz="2000" b="0" i="0" dirty="0">
                <a:solidFill>
                  <a:srgbClr val="000000"/>
                </a:solidFill>
                <a:effectLst/>
                <a:highlight>
                  <a:srgbClr val="F7F7F7"/>
                </a:highlight>
                <a:latin typeface="Abadi" panose="020B0604020104020204" pitchFamily="34" charset="0"/>
              </a:rPr>
              <a:t>To derive basic insights about the collected dataset, functions from the Pandas and NumPy libraries were utilized. This analysis included:</a:t>
            </a:r>
          </a:p>
          <a:p>
            <a:pPr lvl="2"/>
            <a:r>
              <a:rPr lang="en-US" altLang="zh-HK" sz="1800" b="0" i="0" dirty="0">
                <a:solidFill>
                  <a:srgbClr val="000000"/>
                </a:solidFill>
                <a:effectLst/>
                <a:highlight>
                  <a:srgbClr val="F7F7F7"/>
                </a:highlight>
                <a:latin typeface="Abadi" panose="020B0604020104020204" pitchFamily="34" charset="0"/>
              </a:rPr>
              <a:t>Determining the number of launches from each launch site</a:t>
            </a:r>
          </a:p>
          <a:p>
            <a:pPr lvl="2"/>
            <a:r>
              <a:rPr lang="en-US" altLang="zh-HK" sz="1800" b="0" i="0" dirty="0">
                <a:solidFill>
                  <a:srgbClr val="000000"/>
                </a:solidFill>
                <a:effectLst/>
                <a:highlight>
                  <a:srgbClr val="F7F7F7"/>
                </a:highlight>
                <a:latin typeface="Abadi" panose="020B0604020104020204" pitchFamily="34" charset="0"/>
              </a:rPr>
              <a:t>Identifying the frequency of occurrence for each type of orbit</a:t>
            </a:r>
          </a:p>
          <a:p>
            <a:pPr lvl="2"/>
            <a:r>
              <a:rPr lang="en-US" altLang="zh-HK" sz="1800" b="0" i="0" dirty="0">
                <a:solidFill>
                  <a:srgbClr val="000000"/>
                </a:solidFill>
                <a:effectLst/>
                <a:highlight>
                  <a:srgbClr val="F7F7F7"/>
                </a:highlight>
                <a:latin typeface="Abadi" panose="020B0604020104020204" pitchFamily="34" charset="0"/>
              </a:rPr>
              <a:t>Calculating the number and occurrence of each mission outcome (i.e., successful or failed launches).</a:t>
            </a:r>
          </a:p>
          <a:p>
            <a:r>
              <a:rPr lang="en-US" altLang="zh-HK" sz="2400" dirty="0">
                <a:solidFill>
                  <a:srgbClr val="000000"/>
                </a:solidFill>
                <a:highlight>
                  <a:srgbClr val="F7F7F7"/>
                </a:highlight>
                <a:latin typeface="Abadi" panose="020B0604020104020204" pitchFamily="34" charset="0"/>
              </a:rPr>
              <a:t>Matplotlib and Seaborn</a:t>
            </a:r>
          </a:p>
          <a:p>
            <a:pPr lvl="1"/>
            <a:r>
              <a:rPr lang="en-US" altLang="zh-HK" sz="2000" b="0" i="0" dirty="0">
                <a:solidFill>
                  <a:srgbClr val="000000"/>
                </a:solidFill>
                <a:effectLst/>
                <a:highlight>
                  <a:srgbClr val="F7F7F7"/>
                </a:highlight>
                <a:latin typeface="Abadi" panose="020B0604020104020204" pitchFamily="34" charset="0"/>
              </a:rPr>
              <a:t>To further explore the data, functions from the Matplotlib and Seaborn data visualization libraries were utilized. This allowed the creation of scatterplots, bar charts, and line charts to visually represent the data. These visualizations were used to investigate the relationships between several features, including:</a:t>
            </a:r>
          </a:p>
          <a:p>
            <a:pPr lvl="2"/>
            <a:r>
              <a:rPr lang="en-US" altLang="zh-HK" sz="1800" b="0" i="0" dirty="0">
                <a:solidFill>
                  <a:srgbClr val="000000"/>
                </a:solidFill>
                <a:effectLst/>
                <a:highlight>
                  <a:srgbClr val="F7F7F7"/>
                </a:highlight>
                <a:latin typeface="Abadi" panose="020B0604020104020204" pitchFamily="34" charset="0"/>
              </a:rPr>
              <a:t>The relationship between flight number and launch site</a:t>
            </a:r>
          </a:p>
          <a:p>
            <a:pPr lvl="2"/>
            <a:r>
              <a:rPr lang="en-US" altLang="zh-HK" sz="1800" b="0" i="0" dirty="0">
                <a:solidFill>
                  <a:srgbClr val="000000"/>
                </a:solidFill>
                <a:effectLst/>
                <a:highlight>
                  <a:srgbClr val="F7F7F7"/>
                </a:highlight>
                <a:latin typeface="Abadi" panose="020B0604020104020204" pitchFamily="34" charset="0"/>
              </a:rPr>
              <a:t>The relationship between payload mass and launch site</a:t>
            </a:r>
          </a:p>
          <a:p>
            <a:pPr lvl="2"/>
            <a:r>
              <a:rPr lang="en-US" altLang="zh-HK" sz="1800" b="0" i="0" dirty="0">
                <a:solidFill>
                  <a:srgbClr val="000000"/>
                </a:solidFill>
                <a:effectLst/>
                <a:highlight>
                  <a:srgbClr val="F7F7F7"/>
                </a:highlight>
                <a:latin typeface="Abadi" panose="020B0604020104020204" pitchFamily="34" charset="0"/>
              </a:rPr>
              <a:t>The relationship between success rate and orbit type</a:t>
            </a:r>
          </a:p>
          <a:p>
            <a:pPr lvl="2"/>
            <a:endParaRPr lang="en-US" altLang="zh-HK" b="0" i="0" dirty="0">
              <a:solidFill>
                <a:srgbClr val="000000"/>
              </a:solidFill>
              <a:effectLst/>
              <a:highlight>
                <a:srgbClr val="F7F7F7"/>
              </a:highlight>
              <a:latin typeface="-apple-system"/>
            </a:endParaRPr>
          </a:p>
          <a:p>
            <a:pPr lvl="1"/>
            <a:endParaRPr lang="en-US" altLang="zh-HK" b="0" i="0" dirty="0">
              <a:solidFill>
                <a:srgbClr val="000000"/>
              </a:solidFill>
              <a:effectLst/>
              <a:highlight>
                <a:srgbClr val="F7F7F7"/>
              </a:highlight>
              <a:latin typeface="-apple-system"/>
            </a:endParaRPr>
          </a:p>
          <a:p>
            <a:pPr marL="457200" lvl="1"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74066"/>
            <a:ext cx="9745589" cy="4351338"/>
          </a:xfrm>
          <a:prstGeom prst="rect">
            <a:avLst/>
          </a:prstGeom>
        </p:spPr>
        <p:txBody>
          <a:bodyPr lIns="91440" tIns="45720" rIns="91440" bIns="45720" anchor="t"/>
          <a:lstStyle/>
          <a:p>
            <a:pPr algn="l"/>
            <a:r>
              <a:rPr lang="en-US" altLang="zh-HK" sz="2000" b="0" i="0" dirty="0">
                <a:solidFill>
                  <a:srgbClr val="000000"/>
                </a:solidFill>
                <a:effectLst/>
                <a:highlight>
                  <a:srgbClr val="F7F7F7"/>
                </a:highlight>
                <a:latin typeface="Abadi" panose="020B0604020104020204" pitchFamily="34" charset="0"/>
              </a:rPr>
              <a:t>The space mission data is analyzed using SQL queries to extract and provide answers to various questions, including:</a:t>
            </a:r>
          </a:p>
          <a:p>
            <a:pPr lvl="1"/>
            <a:r>
              <a:rPr lang="en-US" altLang="zh-HK" sz="1600" b="0" i="0" dirty="0">
                <a:solidFill>
                  <a:srgbClr val="000000"/>
                </a:solidFill>
                <a:effectLst/>
                <a:highlight>
                  <a:srgbClr val="F7F7F7"/>
                </a:highlight>
                <a:latin typeface="Abadi" panose="020B0604020104020204" pitchFamily="34" charset="0"/>
              </a:rPr>
              <a:t>Identifying the distinct launch sites where the space missions have taken place.</a:t>
            </a:r>
          </a:p>
          <a:p>
            <a:pPr lvl="1"/>
            <a:r>
              <a:rPr lang="en-US" altLang="zh-HK" sz="1600" b="0" i="0" dirty="0">
                <a:solidFill>
                  <a:srgbClr val="000000"/>
                </a:solidFill>
                <a:effectLst/>
                <a:highlight>
                  <a:srgbClr val="F7F7F7"/>
                </a:highlight>
                <a:latin typeface="Abadi" panose="020B0604020104020204" pitchFamily="34" charset="0"/>
              </a:rPr>
              <a:t>Calculating the total payload mass that has been carried by boosters launched under the NASA (CRS) program.</a:t>
            </a:r>
          </a:p>
          <a:p>
            <a:pPr lvl="1"/>
            <a:r>
              <a:rPr lang="en-US" altLang="zh-HK" sz="1600" b="0" i="0" dirty="0">
                <a:solidFill>
                  <a:srgbClr val="000000"/>
                </a:solidFill>
                <a:effectLst/>
                <a:highlight>
                  <a:srgbClr val="F7F7F7"/>
                </a:highlight>
                <a:latin typeface="Abadi" panose="020B0604020104020204" pitchFamily="34" charset="0"/>
              </a:rPr>
              <a:t>Determining the average payload mass carried by the booster version 'F9 v1.1'.</a:t>
            </a:r>
          </a:p>
          <a:p>
            <a:pPr algn="l"/>
            <a:r>
              <a:rPr lang="en-US" altLang="zh-HK" sz="2000" b="0" i="0" dirty="0">
                <a:solidFill>
                  <a:srgbClr val="000000"/>
                </a:solidFill>
                <a:effectLst/>
                <a:highlight>
                  <a:srgbClr val="F7F7F7"/>
                </a:highlight>
                <a:latin typeface="Abadi" panose="020B0604020104020204" pitchFamily="34" charset="0"/>
              </a:rPr>
              <a:t>In essence, the SQL queries are used to explore and gain insights from the space mission data by focusing on aspects such as launch locations, payload capacities for specific agencies, and performance characteristics of different booster versions.</a:t>
            </a:r>
          </a:p>
          <a:p>
            <a:pPr algn="l"/>
            <a:r>
              <a:rPr lang="en-US" altLang="zh-HK" sz="2000" b="0" i="0" dirty="0">
                <a:solidFill>
                  <a:srgbClr val="000000"/>
                </a:solidFill>
                <a:effectLst/>
                <a:highlight>
                  <a:srgbClr val="F7F7F7"/>
                </a:highlight>
                <a:latin typeface="Abadi" panose="020B0604020104020204" pitchFamily="34" charset="0"/>
              </a:rPr>
              <a:t>The goal is to leverage the data and extract valuable information to better understand and analyze the space missions through these targeted SQL-based queries.</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71293"/>
            <a:ext cx="10515600" cy="4351338"/>
          </a:xfrm>
          <a:prstGeom prst="rect">
            <a:avLst/>
          </a:prstGeom>
        </p:spPr>
        <p:txBody>
          <a:bodyPr>
            <a:normAutofit lnSpcReduction="10000"/>
          </a:bodyPr>
          <a:lstStyle/>
          <a:p>
            <a:pPr algn="l"/>
            <a:r>
              <a:rPr lang="en-US" altLang="zh-HK" sz="2400" b="0" i="0" dirty="0">
                <a:solidFill>
                  <a:srgbClr val="000000"/>
                </a:solidFill>
                <a:effectLst/>
                <a:highlight>
                  <a:srgbClr val="F7F7F7"/>
                </a:highlight>
                <a:latin typeface="Abadi" panose="020B0604020104020204" pitchFamily="34" charset="0"/>
              </a:rPr>
              <a:t>The Folium library is utilized to create interactive visualizations of the space mission data through the use of maps. Specifically, the Folium library is employed to:</a:t>
            </a:r>
          </a:p>
          <a:p>
            <a:pPr lvl="1"/>
            <a:r>
              <a:rPr lang="en-US" altLang="zh-HK" sz="1900" b="0" i="0" dirty="0">
                <a:solidFill>
                  <a:srgbClr val="000000"/>
                </a:solidFill>
                <a:effectLst/>
                <a:highlight>
                  <a:srgbClr val="F7F7F7"/>
                </a:highlight>
                <a:latin typeface="Abadi" panose="020B0604020104020204" pitchFamily="34" charset="0"/>
              </a:rPr>
              <a:t>Plot all the launch sites on a map, providing a spatial representation of where the space missions have originated.</a:t>
            </a:r>
          </a:p>
          <a:p>
            <a:pPr lvl="1"/>
            <a:r>
              <a:rPr lang="en-US" altLang="zh-HK" sz="1900" b="0" i="0" dirty="0">
                <a:solidFill>
                  <a:srgbClr val="000000"/>
                </a:solidFill>
                <a:effectLst/>
                <a:highlight>
                  <a:srgbClr val="F7F7F7"/>
                </a:highlight>
                <a:latin typeface="Abadi" panose="020B0604020104020204" pitchFamily="34" charset="0"/>
              </a:rPr>
              <a:t>Distinguish between the successful and failed launches for each launch site on the interactive map, allowing for a clear visual differentiation of the mission outcomes.</a:t>
            </a:r>
          </a:p>
          <a:p>
            <a:pPr lvl="1"/>
            <a:r>
              <a:rPr lang="en-US" altLang="zh-HK" sz="1900" b="0" i="0" dirty="0">
                <a:solidFill>
                  <a:srgbClr val="000000"/>
                </a:solidFill>
                <a:effectLst/>
                <a:highlight>
                  <a:srgbClr val="F7F7F7"/>
                </a:highlight>
                <a:latin typeface="Abadi" panose="020B0604020104020204" pitchFamily="34" charset="0"/>
              </a:rPr>
              <a:t>Indicate the distances between each launch site and its closest proximity, such as the nearest city, railway, or highway. This added contextual information helps to better understand the geographic landscape and accessibility of the launch locations.</a:t>
            </a:r>
          </a:p>
          <a:p>
            <a:pPr algn="l"/>
            <a:r>
              <a:rPr lang="en-US" altLang="zh-HK" sz="2400" b="0" i="0" dirty="0">
                <a:solidFill>
                  <a:srgbClr val="000000"/>
                </a:solidFill>
                <a:effectLst/>
                <a:highlight>
                  <a:srgbClr val="F7F7F7"/>
                </a:highlight>
                <a:latin typeface="Abadi" panose="020B0604020104020204" pitchFamily="34" charset="0"/>
              </a:rPr>
              <a:t>In summary, the Folium library enables the creation of dynamic, map-based visualizations that help to spatially represent and analyze various aspects of the space mission data, including launch site locations, mission success rates, and the surrounding infrastructure and geography.</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gn="l"/>
            <a:r>
              <a:rPr lang="en-US" altLang="zh-HK" sz="2000" b="0" i="0" dirty="0">
                <a:solidFill>
                  <a:srgbClr val="000000"/>
                </a:solidFill>
                <a:effectLst/>
                <a:highlight>
                  <a:srgbClr val="F7F7F7"/>
                </a:highlight>
                <a:latin typeface="-apple-system"/>
              </a:rPr>
              <a:t>The interactive site built using Dash allows users to toggle inputs via a dropdown menu and range slider. This site presents:</a:t>
            </a:r>
          </a:p>
          <a:p>
            <a:pPr lvl="1"/>
            <a:r>
              <a:rPr lang="en-US" altLang="zh-HK" sz="1600" b="0" i="0" dirty="0">
                <a:solidFill>
                  <a:srgbClr val="000000"/>
                </a:solidFill>
                <a:effectLst/>
                <a:highlight>
                  <a:srgbClr val="F7F7F7"/>
                </a:highlight>
                <a:latin typeface="-apple-system"/>
              </a:rPr>
              <a:t>A pie chart showing the total successful launches from each launch site.</a:t>
            </a:r>
          </a:p>
          <a:p>
            <a:pPr lvl="1"/>
            <a:r>
              <a:rPr lang="en-US" altLang="zh-HK" sz="1600" b="0" i="0" dirty="0">
                <a:solidFill>
                  <a:srgbClr val="000000"/>
                </a:solidFill>
                <a:effectLst/>
                <a:highlight>
                  <a:srgbClr val="F7F7F7"/>
                </a:highlight>
                <a:latin typeface="-apple-system"/>
              </a:rPr>
              <a:t>A scatterplot illustrating the correlation between payload mass and mission outcome (success or failure) for each launch site.</a:t>
            </a:r>
          </a:p>
          <a:p>
            <a:pPr algn="l"/>
            <a:r>
              <a:rPr lang="en-US" altLang="zh-HK" sz="2000" b="0" i="0" dirty="0">
                <a:solidFill>
                  <a:srgbClr val="000000"/>
                </a:solidFill>
                <a:effectLst/>
                <a:highlight>
                  <a:srgbClr val="F7F7F7"/>
                </a:highlight>
                <a:latin typeface="-apple-system"/>
              </a:rPr>
              <a:t>The Dash-powered interface enables users to dynamically explore the space mission data, with the visualizations reflecting changes to the input parameters.</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70000" lnSpcReduction="20000"/>
          </a:bodyPr>
          <a:lstStyle/>
          <a:p>
            <a:pPr algn="l"/>
            <a:r>
              <a:rPr lang="en-US" altLang="zh-HK" b="0" i="0" dirty="0">
                <a:solidFill>
                  <a:srgbClr val="000000"/>
                </a:solidFill>
                <a:effectLst/>
                <a:highlight>
                  <a:srgbClr val="F7F7F7"/>
                </a:highlight>
                <a:latin typeface="-apple-system"/>
              </a:rPr>
              <a:t>The Scikit-learn library is used to create machine learning models for the space mission data. The machine learning prediction process includes:</a:t>
            </a:r>
          </a:p>
          <a:p>
            <a:pPr algn="l">
              <a:buFont typeface="+mj-lt"/>
              <a:buAutoNum type="arabicPeriod"/>
            </a:pPr>
            <a:r>
              <a:rPr lang="en-US" altLang="zh-HK" b="0" i="0" dirty="0">
                <a:solidFill>
                  <a:srgbClr val="000000"/>
                </a:solidFill>
                <a:effectLst/>
                <a:highlight>
                  <a:srgbClr val="F7F7F7"/>
                </a:highlight>
                <a:latin typeface="-apple-system"/>
              </a:rPr>
              <a:t>Standardizing the data</a:t>
            </a:r>
          </a:p>
          <a:p>
            <a:pPr algn="l">
              <a:buFont typeface="+mj-lt"/>
              <a:buAutoNum type="arabicPeriod"/>
            </a:pPr>
            <a:r>
              <a:rPr lang="en-US" altLang="zh-HK" b="0" i="0" dirty="0">
                <a:solidFill>
                  <a:srgbClr val="000000"/>
                </a:solidFill>
                <a:effectLst/>
                <a:highlight>
                  <a:srgbClr val="F7F7F7"/>
                </a:highlight>
                <a:latin typeface="-apple-system"/>
              </a:rPr>
              <a:t>Splitting the data into training and test sets</a:t>
            </a:r>
          </a:p>
          <a:p>
            <a:pPr algn="l">
              <a:buFont typeface="+mj-lt"/>
              <a:buAutoNum type="arabicPeriod"/>
            </a:pPr>
            <a:r>
              <a:rPr lang="en-US" altLang="zh-HK" b="0" i="0" dirty="0">
                <a:solidFill>
                  <a:srgbClr val="000000"/>
                </a:solidFill>
                <a:effectLst/>
                <a:highlight>
                  <a:srgbClr val="F7F7F7"/>
                </a:highlight>
                <a:latin typeface="-apple-system"/>
              </a:rPr>
              <a:t>Creating machine learning models, including:</a:t>
            </a:r>
          </a:p>
          <a:p>
            <a:pPr marL="742950" lvl="1" indent="-285750" algn="l">
              <a:buFont typeface="+mj-lt"/>
              <a:buAutoNum type="arabicPeriod"/>
            </a:pPr>
            <a:r>
              <a:rPr lang="en-US" altLang="zh-HK" b="0" i="0" dirty="0">
                <a:solidFill>
                  <a:srgbClr val="000000"/>
                </a:solidFill>
                <a:effectLst/>
                <a:highlight>
                  <a:srgbClr val="F7F7F7"/>
                </a:highlight>
                <a:latin typeface="-apple-system"/>
              </a:rPr>
              <a:t>Logistic regression</a:t>
            </a:r>
          </a:p>
          <a:p>
            <a:pPr marL="742950" lvl="1" indent="-285750" algn="l">
              <a:buFont typeface="+mj-lt"/>
              <a:buAutoNum type="arabicPeriod"/>
            </a:pPr>
            <a:r>
              <a:rPr lang="en-US" altLang="zh-HK" b="0" i="0" dirty="0">
                <a:solidFill>
                  <a:srgbClr val="000000"/>
                </a:solidFill>
                <a:effectLst/>
                <a:highlight>
                  <a:srgbClr val="F7F7F7"/>
                </a:highlight>
                <a:latin typeface="-apple-system"/>
              </a:rPr>
              <a:t>Support vector machine (SVM)</a:t>
            </a:r>
          </a:p>
          <a:p>
            <a:pPr marL="742950" lvl="1" indent="-285750" algn="l">
              <a:buFont typeface="+mj-lt"/>
              <a:buAutoNum type="arabicPeriod"/>
            </a:pPr>
            <a:r>
              <a:rPr lang="en-US" altLang="zh-HK" b="0" i="0" dirty="0">
                <a:solidFill>
                  <a:srgbClr val="000000"/>
                </a:solidFill>
                <a:effectLst/>
                <a:highlight>
                  <a:srgbClr val="F7F7F7"/>
                </a:highlight>
                <a:latin typeface="-apple-system"/>
              </a:rPr>
              <a:t>Decision tree</a:t>
            </a:r>
          </a:p>
          <a:p>
            <a:pPr marL="742950" lvl="1" indent="-285750" algn="l">
              <a:buFont typeface="+mj-lt"/>
              <a:buAutoNum type="arabicPeriod"/>
            </a:pPr>
            <a:r>
              <a:rPr lang="en-US" altLang="zh-HK" b="0" i="0" dirty="0">
                <a:solidFill>
                  <a:srgbClr val="000000"/>
                </a:solidFill>
                <a:effectLst/>
                <a:highlight>
                  <a:srgbClr val="F7F7F7"/>
                </a:highlight>
                <a:latin typeface="-apple-system"/>
              </a:rPr>
              <a:t>K-nearest neighbors (KNN)</a:t>
            </a:r>
          </a:p>
          <a:p>
            <a:pPr algn="l">
              <a:buFont typeface="+mj-lt"/>
              <a:buAutoNum type="arabicPeriod"/>
            </a:pPr>
            <a:r>
              <a:rPr lang="en-US" altLang="zh-HK" b="0" i="0" dirty="0">
                <a:solidFill>
                  <a:srgbClr val="000000"/>
                </a:solidFill>
                <a:effectLst/>
                <a:highlight>
                  <a:srgbClr val="F7F7F7"/>
                </a:highlight>
                <a:latin typeface="-apple-system"/>
              </a:rPr>
              <a:t>Training the models on the training data</a:t>
            </a:r>
          </a:p>
          <a:p>
            <a:pPr algn="l">
              <a:buFont typeface="+mj-lt"/>
              <a:buAutoNum type="arabicPeriod"/>
            </a:pPr>
            <a:r>
              <a:rPr lang="en-US" altLang="zh-HK" b="0" i="0" dirty="0">
                <a:solidFill>
                  <a:srgbClr val="000000"/>
                </a:solidFill>
                <a:effectLst/>
                <a:highlight>
                  <a:srgbClr val="F7F7F7"/>
                </a:highlight>
                <a:latin typeface="-apple-system"/>
              </a:rPr>
              <a:t>Tuning the hyperparameters to find the best-performing models</a:t>
            </a:r>
          </a:p>
          <a:p>
            <a:pPr algn="l">
              <a:buFont typeface="+mj-lt"/>
              <a:buAutoNum type="arabicPeriod"/>
            </a:pPr>
            <a:r>
              <a:rPr lang="en-US" altLang="zh-HK" b="0" i="0" dirty="0">
                <a:solidFill>
                  <a:srgbClr val="000000"/>
                </a:solidFill>
                <a:effectLst/>
                <a:highlight>
                  <a:srgbClr val="F7F7F7"/>
                </a:highlight>
                <a:latin typeface="-apple-system"/>
              </a:rPr>
              <a:t>Evaluating the models based on accuracy scores and confusion matrices</a:t>
            </a:r>
          </a:p>
          <a:p>
            <a:pPr algn="l"/>
            <a:r>
              <a:rPr lang="en-US" altLang="zh-HK" b="0" i="0" dirty="0">
                <a:solidFill>
                  <a:srgbClr val="000000"/>
                </a:solidFill>
                <a:effectLst/>
                <a:highlight>
                  <a:srgbClr val="F7F7F7"/>
                </a:highlight>
                <a:latin typeface="-apple-system"/>
              </a:rPr>
              <a:t>The Scikit-learn library provides the necessary functions and tools to perform this end-to-end machine learning workflow on the space mission data.</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699162" y="1784684"/>
            <a:ext cx="3932238"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8C5322BB-32AF-37E4-3E3E-634F1C887F74}"/>
              </a:ext>
            </a:extLst>
          </p:cNvPr>
          <p:cNvPicPr>
            <a:picLocks noChangeAspect="1"/>
          </p:cNvPicPr>
          <p:nvPr/>
        </p:nvPicPr>
        <p:blipFill>
          <a:blip r:embed="rId3"/>
          <a:stretch>
            <a:fillRect/>
          </a:stretch>
        </p:blipFill>
        <p:spPr>
          <a:xfrm>
            <a:off x="1431357" y="1540204"/>
            <a:ext cx="9192908" cy="488700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07107351-C774-6C93-4334-FA58CA26FB0F}"/>
              </a:ext>
            </a:extLst>
          </p:cNvPr>
          <p:cNvPicPr>
            <a:picLocks noChangeAspect="1"/>
          </p:cNvPicPr>
          <p:nvPr/>
        </p:nvPicPr>
        <p:blipFill>
          <a:blip r:embed="rId3"/>
          <a:stretch>
            <a:fillRect/>
          </a:stretch>
        </p:blipFill>
        <p:spPr>
          <a:xfrm>
            <a:off x="1526620" y="1541574"/>
            <a:ext cx="9002381" cy="486795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93EAD971-EE51-62DC-5F3A-F83C4852D65C}"/>
              </a:ext>
            </a:extLst>
          </p:cNvPr>
          <p:cNvPicPr>
            <a:picLocks noChangeAspect="1"/>
          </p:cNvPicPr>
          <p:nvPr/>
        </p:nvPicPr>
        <p:blipFill>
          <a:blip r:embed="rId3"/>
          <a:stretch>
            <a:fillRect/>
          </a:stretch>
        </p:blipFill>
        <p:spPr>
          <a:xfrm>
            <a:off x="2850636" y="1622340"/>
            <a:ext cx="6490728" cy="460405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20BD9B5D-1E5C-9ADB-F4A0-1A63ECF26C46}"/>
              </a:ext>
            </a:extLst>
          </p:cNvPr>
          <p:cNvPicPr>
            <a:picLocks noChangeAspect="1"/>
          </p:cNvPicPr>
          <p:nvPr/>
        </p:nvPicPr>
        <p:blipFill>
          <a:blip r:embed="rId3"/>
          <a:stretch>
            <a:fillRect/>
          </a:stretch>
        </p:blipFill>
        <p:spPr>
          <a:xfrm>
            <a:off x="1732941" y="1502099"/>
            <a:ext cx="8726118" cy="492511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1CB4458B-26F3-4895-D647-B8FBA86AD6FF}"/>
              </a:ext>
            </a:extLst>
          </p:cNvPr>
          <p:cNvPicPr>
            <a:picLocks noChangeAspect="1"/>
          </p:cNvPicPr>
          <p:nvPr/>
        </p:nvPicPr>
        <p:blipFill>
          <a:blip r:embed="rId3"/>
          <a:stretch>
            <a:fillRect/>
          </a:stretch>
        </p:blipFill>
        <p:spPr>
          <a:xfrm>
            <a:off x="1721910" y="1511625"/>
            <a:ext cx="8611802" cy="491558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E63362E0-D101-CA83-423B-8D2BD6F6B33A}"/>
              </a:ext>
            </a:extLst>
          </p:cNvPr>
          <p:cNvPicPr>
            <a:picLocks noChangeAspect="1"/>
          </p:cNvPicPr>
          <p:nvPr/>
        </p:nvPicPr>
        <p:blipFill>
          <a:blip r:embed="rId3"/>
          <a:stretch>
            <a:fillRect/>
          </a:stretch>
        </p:blipFill>
        <p:spPr>
          <a:xfrm>
            <a:off x="1650462" y="1321098"/>
            <a:ext cx="8754697" cy="5106113"/>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89AA9BB2-413F-D141-2E32-08487BA47C46}"/>
              </a:ext>
            </a:extLst>
          </p:cNvPr>
          <p:cNvPicPr>
            <a:picLocks noChangeAspect="1"/>
          </p:cNvPicPr>
          <p:nvPr/>
        </p:nvPicPr>
        <p:blipFill>
          <a:blip r:embed="rId3"/>
          <a:stretch>
            <a:fillRect/>
          </a:stretch>
        </p:blipFill>
        <p:spPr>
          <a:xfrm>
            <a:off x="4511227" y="1534525"/>
            <a:ext cx="3033168" cy="4044222"/>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EE43B88E-4B00-4500-F934-28FB0FAE5C90}"/>
              </a:ext>
            </a:extLst>
          </p:cNvPr>
          <p:cNvPicPr>
            <a:picLocks noChangeAspect="1"/>
          </p:cNvPicPr>
          <p:nvPr/>
        </p:nvPicPr>
        <p:blipFill>
          <a:blip r:embed="rId3"/>
          <a:stretch>
            <a:fillRect/>
          </a:stretch>
        </p:blipFill>
        <p:spPr>
          <a:xfrm>
            <a:off x="770011" y="2759008"/>
            <a:ext cx="10034649" cy="133998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0DF9B3A0-CCFF-5F9F-8A0E-5BC403900968}"/>
              </a:ext>
            </a:extLst>
          </p:cNvPr>
          <p:cNvPicPr>
            <a:picLocks noChangeAspect="1"/>
          </p:cNvPicPr>
          <p:nvPr/>
        </p:nvPicPr>
        <p:blipFill>
          <a:blip r:embed="rId3"/>
          <a:stretch>
            <a:fillRect/>
          </a:stretch>
        </p:blipFill>
        <p:spPr>
          <a:xfrm>
            <a:off x="1818003" y="2436216"/>
            <a:ext cx="8555993" cy="198556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5CD16D6D-4811-50E3-4E6E-72DDC692A2C7}"/>
              </a:ext>
            </a:extLst>
          </p:cNvPr>
          <p:cNvPicPr>
            <a:picLocks noChangeAspect="1"/>
          </p:cNvPicPr>
          <p:nvPr/>
        </p:nvPicPr>
        <p:blipFill>
          <a:blip r:embed="rId3"/>
          <a:stretch>
            <a:fillRect/>
          </a:stretch>
        </p:blipFill>
        <p:spPr>
          <a:xfrm>
            <a:off x="1013873" y="2585816"/>
            <a:ext cx="10027875" cy="168636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D899A041-92CD-078E-DE3F-666103AD4F93}"/>
              </a:ext>
            </a:extLst>
          </p:cNvPr>
          <p:cNvPicPr>
            <a:picLocks noChangeAspect="1"/>
          </p:cNvPicPr>
          <p:nvPr/>
        </p:nvPicPr>
        <p:blipFill>
          <a:blip r:embed="rId3"/>
          <a:stretch>
            <a:fillRect/>
          </a:stretch>
        </p:blipFill>
        <p:spPr>
          <a:xfrm>
            <a:off x="924380" y="2643626"/>
            <a:ext cx="10343240" cy="157074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DFFC3571-30E9-43FC-A0F2-9681A474BA5D}"/>
              </a:ext>
            </a:extLst>
          </p:cNvPr>
          <p:cNvPicPr>
            <a:picLocks noChangeAspect="1"/>
          </p:cNvPicPr>
          <p:nvPr/>
        </p:nvPicPr>
        <p:blipFill>
          <a:blip r:embed="rId3"/>
          <a:stretch>
            <a:fillRect/>
          </a:stretch>
        </p:blipFill>
        <p:spPr>
          <a:xfrm>
            <a:off x="4474626" y="1712478"/>
            <a:ext cx="3242747" cy="368831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81DA8782-1B5B-133E-5909-BA698F9BF32E}"/>
              </a:ext>
            </a:extLst>
          </p:cNvPr>
          <p:cNvPicPr>
            <a:picLocks noChangeAspect="1"/>
          </p:cNvPicPr>
          <p:nvPr/>
        </p:nvPicPr>
        <p:blipFill>
          <a:blip r:embed="rId3"/>
          <a:stretch>
            <a:fillRect/>
          </a:stretch>
        </p:blipFill>
        <p:spPr>
          <a:xfrm>
            <a:off x="1201524" y="2684737"/>
            <a:ext cx="9788951" cy="148852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0993AA6A-59C8-D5D0-14EA-0CE3647CEF10}"/>
              </a:ext>
            </a:extLst>
          </p:cNvPr>
          <p:cNvPicPr>
            <a:picLocks noChangeAspect="1"/>
          </p:cNvPicPr>
          <p:nvPr/>
        </p:nvPicPr>
        <p:blipFill>
          <a:blip r:embed="rId3"/>
          <a:stretch>
            <a:fillRect/>
          </a:stretch>
        </p:blipFill>
        <p:spPr>
          <a:xfrm>
            <a:off x="4947385" y="1481815"/>
            <a:ext cx="2160851" cy="454375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64457" y="1460664"/>
            <a:ext cx="10326708" cy="4659911"/>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 this capstone project, we aim to predict the successful landing of the SpaceX Falcon 9 first stage using various machine learning classification algorithms.</a:t>
            </a:r>
          </a:p>
          <a:p>
            <a:pPr>
              <a:lnSpc>
                <a:spcPct val="100000"/>
              </a:lnSpc>
              <a:spcBef>
                <a:spcPts val="1400"/>
              </a:spcBef>
            </a:pPr>
            <a:r>
              <a:rPr lang="en-US" sz="2200" dirty="0">
                <a:solidFill>
                  <a:schemeClr val="accent3">
                    <a:lumMod val="25000"/>
                  </a:schemeClr>
                </a:solidFill>
                <a:latin typeface="Abadi" panose="020B0604020104020204" pitchFamily="34" charset="0"/>
              </a:rPr>
              <a:t>The key steps involved in this project are:</a:t>
            </a:r>
          </a:p>
          <a:p>
            <a:pPr lvl="1">
              <a:lnSpc>
                <a:spcPct val="100000"/>
              </a:lnSpc>
              <a:spcBef>
                <a:spcPts val="1400"/>
              </a:spcBef>
            </a:pPr>
            <a:r>
              <a:rPr lang="en-US" sz="1800" dirty="0">
                <a:solidFill>
                  <a:schemeClr val="accent3">
                    <a:lumMod val="25000"/>
                  </a:schemeClr>
                </a:solidFill>
                <a:latin typeface="Abadi" panose="020B0604020104020204" pitchFamily="34" charset="0"/>
              </a:rPr>
              <a:t>Collecting, processing, and formatting the data</a:t>
            </a:r>
          </a:p>
          <a:p>
            <a:pPr lvl="1">
              <a:lnSpc>
                <a:spcPct val="100000"/>
              </a:lnSpc>
              <a:spcBef>
                <a:spcPts val="1400"/>
              </a:spcBef>
            </a:pPr>
            <a:r>
              <a:rPr lang="en-US" sz="1800" dirty="0">
                <a:solidFill>
                  <a:schemeClr val="accent3">
                    <a:lumMod val="25000"/>
                  </a:schemeClr>
                </a:solidFill>
                <a:latin typeface="Abadi" panose="020B0604020104020204" pitchFamily="34" charset="0"/>
              </a:rPr>
              <a:t>Conducting exploratory data analysis</a:t>
            </a:r>
          </a:p>
          <a:p>
            <a:pPr lvl="1">
              <a:lnSpc>
                <a:spcPct val="100000"/>
              </a:lnSpc>
              <a:spcBef>
                <a:spcPts val="1400"/>
              </a:spcBef>
            </a:pPr>
            <a:r>
              <a:rPr lang="en-US" sz="1800" dirty="0">
                <a:solidFill>
                  <a:schemeClr val="accent3">
                    <a:lumMod val="25000"/>
                  </a:schemeClr>
                </a:solidFill>
                <a:latin typeface="Abadi" panose="020B0604020104020204" pitchFamily="34" charset="0"/>
              </a:rPr>
              <a:t>Creating interactive data visualizations</a:t>
            </a:r>
          </a:p>
          <a:p>
            <a:pPr lvl="1">
              <a:lnSpc>
                <a:spcPct val="100000"/>
              </a:lnSpc>
              <a:spcBef>
                <a:spcPts val="1400"/>
              </a:spcBef>
            </a:pPr>
            <a:r>
              <a:rPr lang="en-US" sz="1800" dirty="0">
                <a:solidFill>
                  <a:schemeClr val="accent3">
                    <a:lumMod val="25000"/>
                  </a:schemeClr>
                </a:solidFill>
                <a:latin typeface="Abadi" panose="020B0604020104020204" pitchFamily="34" charset="0"/>
              </a:rPr>
              <a:t>Applying machine learning techniques for prediction</a:t>
            </a:r>
          </a:p>
          <a:p>
            <a:pPr>
              <a:lnSpc>
                <a:spcPct val="100000"/>
              </a:lnSpc>
              <a:spcBef>
                <a:spcPts val="1400"/>
              </a:spcBef>
            </a:pPr>
            <a:r>
              <a:rPr lang="en-US" sz="2200" dirty="0">
                <a:solidFill>
                  <a:schemeClr val="accent3">
                    <a:lumMod val="25000"/>
                  </a:schemeClr>
                </a:solidFill>
                <a:latin typeface="Abadi" panose="020B0604020104020204" pitchFamily="34" charset="0"/>
              </a:rPr>
              <a:t>Our analyses reveal that certain features of the rocket launches are correlated with the outcome, whether it’s a successful or failed landing.</a:t>
            </a:r>
          </a:p>
          <a:p>
            <a:pPr>
              <a:lnSpc>
                <a:spcPct val="100000"/>
              </a:lnSpc>
              <a:spcBef>
                <a:spcPts val="1400"/>
              </a:spcBef>
            </a:pPr>
            <a:r>
              <a:rPr lang="en-US" sz="2200" dirty="0">
                <a:solidFill>
                  <a:schemeClr val="accent3">
                    <a:lumMod val="25000"/>
                  </a:schemeClr>
                </a:solidFill>
                <a:latin typeface="Abadi" panose="020B0604020104020204" pitchFamily="34" charset="0"/>
              </a:rPr>
              <a:t>Based on the findings, the decision tree algorithm appears to be the most suitable machine learning model for predicting the successful landing of the Falcon 9 first stage.</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8887D549-8C3E-FBE1-4290-331C36D68BA0}"/>
              </a:ext>
            </a:extLst>
          </p:cNvPr>
          <p:cNvPicPr>
            <a:picLocks noChangeAspect="1"/>
          </p:cNvPicPr>
          <p:nvPr/>
        </p:nvPicPr>
        <p:blipFill>
          <a:blip r:embed="rId3"/>
          <a:stretch>
            <a:fillRect/>
          </a:stretch>
        </p:blipFill>
        <p:spPr>
          <a:xfrm>
            <a:off x="1856785" y="2217428"/>
            <a:ext cx="8478430" cy="239412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C00C4A83-CCA8-F8FE-2CD9-5A627DDAB7B9}"/>
              </a:ext>
            </a:extLst>
          </p:cNvPr>
          <p:cNvPicPr>
            <a:picLocks noChangeAspect="1"/>
          </p:cNvPicPr>
          <p:nvPr/>
        </p:nvPicPr>
        <p:blipFill>
          <a:blip r:embed="rId3"/>
          <a:stretch>
            <a:fillRect/>
          </a:stretch>
        </p:blipFill>
        <p:spPr>
          <a:xfrm>
            <a:off x="3718967" y="1562345"/>
            <a:ext cx="4754065" cy="446322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Location</a:t>
            </a:r>
          </a:p>
        </p:txBody>
      </p:sp>
      <p:pic>
        <p:nvPicPr>
          <p:cNvPr id="8" name="Picture 7">
            <a:extLst>
              <a:ext uri="{FF2B5EF4-FFF2-40B4-BE49-F238E27FC236}">
                <a16:creationId xmlns:a16="http://schemas.microsoft.com/office/drawing/2014/main" id="{F1D20E42-65D3-1373-A095-DBA0FDBFA566}"/>
              </a:ext>
            </a:extLst>
          </p:cNvPr>
          <p:cNvPicPr>
            <a:picLocks noChangeAspect="1"/>
          </p:cNvPicPr>
          <p:nvPr/>
        </p:nvPicPr>
        <p:blipFill>
          <a:blip r:embed="rId3"/>
          <a:stretch>
            <a:fillRect/>
          </a:stretch>
        </p:blipFill>
        <p:spPr>
          <a:xfrm>
            <a:off x="770011" y="1653257"/>
            <a:ext cx="10758546" cy="437231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7423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Green tags represent successful launches while red tags represent failed Launches.</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on Map</a:t>
            </a:r>
          </a:p>
        </p:txBody>
      </p:sp>
      <p:pic>
        <p:nvPicPr>
          <p:cNvPr id="4" name="Picture 3">
            <a:extLst>
              <a:ext uri="{FF2B5EF4-FFF2-40B4-BE49-F238E27FC236}">
                <a16:creationId xmlns:a16="http://schemas.microsoft.com/office/drawing/2014/main" id="{2109DC98-FAA9-492E-EFFB-4F00800B5D3E}"/>
              </a:ext>
            </a:extLst>
          </p:cNvPr>
          <p:cNvPicPr>
            <a:picLocks noChangeAspect="1"/>
          </p:cNvPicPr>
          <p:nvPr/>
        </p:nvPicPr>
        <p:blipFill>
          <a:blip r:embed="rId3"/>
          <a:stretch>
            <a:fillRect/>
          </a:stretch>
        </p:blipFill>
        <p:spPr>
          <a:xfrm>
            <a:off x="2537370" y="2556179"/>
            <a:ext cx="6210869" cy="405593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Between a Launch Site to Proximities</a:t>
            </a:r>
          </a:p>
        </p:txBody>
      </p:sp>
      <p:pic>
        <p:nvPicPr>
          <p:cNvPr id="4" name="Picture 3">
            <a:extLst>
              <a:ext uri="{FF2B5EF4-FFF2-40B4-BE49-F238E27FC236}">
                <a16:creationId xmlns:a16="http://schemas.microsoft.com/office/drawing/2014/main" id="{9A896A1C-4D0E-8DA2-357A-A9893E5608FB}"/>
              </a:ext>
            </a:extLst>
          </p:cNvPr>
          <p:cNvPicPr>
            <a:picLocks noChangeAspect="1"/>
          </p:cNvPicPr>
          <p:nvPr/>
        </p:nvPicPr>
        <p:blipFill>
          <a:blip r:embed="rId3"/>
          <a:stretch>
            <a:fillRect/>
          </a:stretch>
        </p:blipFill>
        <p:spPr>
          <a:xfrm>
            <a:off x="1645359" y="2199622"/>
            <a:ext cx="8901281" cy="402677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All Sites</a:t>
            </a:r>
          </a:p>
        </p:txBody>
      </p:sp>
      <p:pic>
        <p:nvPicPr>
          <p:cNvPr id="7" name="Picture 6">
            <a:extLst>
              <a:ext uri="{FF2B5EF4-FFF2-40B4-BE49-F238E27FC236}">
                <a16:creationId xmlns:a16="http://schemas.microsoft.com/office/drawing/2014/main" id="{2A460813-CB12-E05D-4FBD-D8EDBC884164}"/>
              </a:ext>
            </a:extLst>
          </p:cNvPr>
          <p:cNvPicPr>
            <a:picLocks noChangeAspect="1"/>
          </p:cNvPicPr>
          <p:nvPr/>
        </p:nvPicPr>
        <p:blipFill>
          <a:blip r:embed="rId3"/>
          <a:stretch>
            <a:fillRect/>
          </a:stretch>
        </p:blipFill>
        <p:spPr>
          <a:xfrm>
            <a:off x="1462856" y="1748041"/>
            <a:ext cx="9266288" cy="336191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09876"/>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is the launch site with the highest launch success ratio.</a:t>
            </a:r>
          </a:p>
          <a:p>
            <a:pPr>
              <a:lnSpc>
                <a:spcPct val="100000"/>
              </a:lnSpc>
              <a:spcBef>
                <a:spcPts val="1400"/>
              </a:spcBef>
            </a:pPr>
            <a:r>
              <a:rPr lang="en-US" sz="2200" dirty="0">
                <a:solidFill>
                  <a:schemeClr val="accent3">
                    <a:lumMod val="25000"/>
                  </a:schemeClr>
                </a:solidFill>
                <a:latin typeface="Abadi"/>
              </a:rPr>
              <a:t>0 represents failed launches while 1 represents successful launches.</a:t>
            </a:r>
          </a:p>
          <a:p>
            <a:pPr>
              <a:lnSpc>
                <a:spcPct val="100000"/>
              </a:lnSpc>
              <a:spcBef>
                <a:spcPts val="1400"/>
              </a:spcBef>
            </a:pP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p:txBody>
      </p:sp>
      <p:pic>
        <p:nvPicPr>
          <p:cNvPr id="4" name="Picture 3">
            <a:extLst>
              <a:ext uri="{FF2B5EF4-FFF2-40B4-BE49-F238E27FC236}">
                <a16:creationId xmlns:a16="http://schemas.microsoft.com/office/drawing/2014/main" id="{31106126-79F9-A73D-AD57-65E737ADB943}"/>
              </a:ext>
            </a:extLst>
          </p:cNvPr>
          <p:cNvPicPr>
            <a:picLocks noChangeAspect="1"/>
          </p:cNvPicPr>
          <p:nvPr/>
        </p:nvPicPr>
        <p:blipFill>
          <a:blip r:embed="rId3"/>
          <a:stretch>
            <a:fillRect/>
          </a:stretch>
        </p:blipFill>
        <p:spPr>
          <a:xfrm>
            <a:off x="1167930" y="2625886"/>
            <a:ext cx="9719762" cy="3399687"/>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4" name="Content Placeholder 3">
            <a:extLst>
              <a:ext uri="{FF2B5EF4-FFF2-40B4-BE49-F238E27FC236}">
                <a16:creationId xmlns:a16="http://schemas.microsoft.com/office/drawing/2014/main" id="{78280C3E-B9C3-A5DB-A674-68F9620FD069}"/>
              </a:ext>
            </a:extLst>
          </p:cNvPr>
          <p:cNvPicPr>
            <a:picLocks noGrp="1" noChangeAspect="1"/>
          </p:cNvPicPr>
          <p:nvPr>
            <p:ph idx="4294967295"/>
          </p:nvPr>
        </p:nvPicPr>
        <p:blipFill>
          <a:blip r:embed="rId3"/>
          <a:stretch>
            <a:fillRect/>
          </a:stretch>
        </p:blipFill>
        <p:spPr>
          <a:xfrm>
            <a:off x="770011" y="1825625"/>
            <a:ext cx="10052319" cy="4199948"/>
          </a:xfrm>
          <a:prstGeom prst="rect">
            <a:avLst/>
          </a:prstGeom>
        </p:spPr>
      </p:pic>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Correlation Between Payload and Success for All sites</a:t>
            </a:r>
          </a:p>
        </p:txBody>
      </p:sp>
    </p:spTree>
    <p:extLst>
      <p:ext uri="{BB962C8B-B14F-4D97-AF65-F5344CB8AC3E}">
        <p14:creationId xmlns:p14="http://schemas.microsoft.com/office/powerpoint/2010/main" val="252359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65091" y="1658212"/>
            <a:ext cx="10256067" cy="43673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r>
              <a:rPr lang="en-US" altLang="zh-HK" sz="2000" b="0" i="0" dirty="0">
                <a:solidFill>
                  <a:srgbClr val="000000"/>
                </a:solidFill>
                <a:effectLst/>
                <a:highlight>
                  <a:srgbClr val="F7F7F7"/>
                </a:highlight>
                <a:latin typeface="Abadi" panose="020B0604020104020204" pitchFamily="34" charset="0"/>
              </a:rPr>
              <a:t>In this capstone project, we aim to predict whether the Falcon 9 first stage will land successfully. This is an important consideration, as SpaceX advertises Falcon 9 rocket launches on its website at a cost of $62 million, while other providers charge upwards of $165 million per launch. A significant portion of the savings is due to SpaceX's ability to reuse the first stage. Therefore, by accurately predicting the success of the first stage landing, we can estimate the true cost of a Falcon 9 launch.</a:t>
            </a:r>
          </a:p>
          <a:p>
            <a:pPr algn="l"/>
            <a:r>
              <a:rPr lang="en-US" altLang="zh-HK" sz="2000" b="0" i="0" dirty="0">
                <a:solidFill>
                  <a:srgbClr val="000000"/>
                </a:solidFill>
                <a:effectLst/>
                <a:highlight>
                  <a:srgbClr val="F7F7F7"/>
                </a:highlight>
                <a:latin typeface="Abadi" panose="020B0604020104020204" pitchFamily="34" charset="0"/>
              </a:rPr>
              <a:t>This information could be valuable for other companies that want to bid against SpaceX for rocket launch contracts. It's worth noting that most unsuccessful landings by SpaceX are actually planned, as the company sometimes performs controlled landings in the ocean.</a:t>
            </a:r>
          </a:p>
          <a:p>
            <a:pPr algn="l"/>
            <a:r>
              <a:rPr lang="en-US" altLang="zh-HK" sz="2000" b="0" i="0" dirty="0">
                <a:solidFill>
                  <a:srgbClr val="000000"/>
                </a:solidFill>
                <a:effectLst/>
                <a:highlight>
                  <a:srgbClr val="F7F7F7"/>
                </a:highlight>
                <a:latin typeface="Abadi" panose="020B0604020104020204" pitchFamily="34" charset="0"/>
              </a:rPr>
              <a:t>The main question we are trying to answer in this project is: Given a set of features about a Falcon 9 rocket launch, such as payload mass, orbit type, launch site, and so on, can we accurately predict whether the first stage of the rocket will land successfully?</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23206"/>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err="1">
                <a:solidFill>
                  <a:schemeClr val="accent3">
                    <a:lumMod val="25000"/>
                  </a:schemeClr>
                </a:solidFill>
                <a:latin typeface="Abadi"/>
              </a:rPr>
              <a:t>GridSearchCV</a:t>
            </a:r>
            <a:r>
              <a:rPr lang="en-US" sz="2200" dirty="0">
                <a:solidFill>
                  <a:schemeClr val="accent3">
                    <a:lumMod val="25000"/>
                  </a:schemeClr>
                </a:solidFill>
                <a:latin typeface="Abadi"/>
              </a:rPr>
              <a:t> best scores:  0.8464</a:t>
            </a:r>
          </a:p>
          <a:p>
            <a:pPr>
              <a:lnSpc>
                <a:spcPct val="100000"/>
              </a:lnSpc>
              <a:spcBef>
                <a:spcPts val="1400"/>
              </a:spcBef>
            </a:pPr>
            <a:r>
              <a:rPr lang="en-US" sz="2200" dirty="0">
                <a:solidFill>
                  <a:schemeClr val="accent3">
                    <a:lumMod val="25000"/>
                  </a:schemeClr>
                </a:solidFill>
                <a:latin typeface="Abadi"/>
              </a:rPr>
              <a:t>Accuracy score: 0.8333</a:t>
            </a:r>
          </a:p>
          <a:p>
            <a:pPr>
              <a:lnSpc>
                <a:spcPct val="100000"/>
              </a:lnSpc>
              <a:spcBef>
                <a:spcPts val="1400"/>
              </a:spcBef>
            </a:pPr>
            <a:r>
              <a:rPr lang="en-US" sz="2200" dirty="0">
                <a:solidFill>
                  <a:schemeClr val="accent3">
                    <a:lumMod val="25000"/>
                  </a:schemeClr>
                </a:solidFill>
                <a:latin typeface="Abadi"/>
              </a:rPr>
              <a:t>Confusion Matric:</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rPr>
              <a:t>Logistic Regression</a:t>
            </a:r>
          </a:p>
        </p:txBody>
      </p:sp>
      <p:pic>
        <p:nvPicPr>
          <p:cNvPr id="7" name="Picture 6">
            <a:extLst>
              <a:ext uri="{FF2B5EF4-FFF2-40B4-BE49-F238E27FC236}">
                <a16:creationId xmlns:a16="http://schemas.microsoft.com/office/drawing/2014/main" id="{BB86D18E-6339-7224-0123-152990679351}"/>
              </a:ext>
            </a:extLst>
          </p:cNvPr>
          <p:cNvPicPr>
            <a:picLocks noChangeAspect="1"/>
          </p:cNvPicPr>
          <p:nvPr/>
        </p:nvPicPr>
        <p:blipFill>
          <a:blip r:embed="rId2"/>
          <a:stretch>
            <a:fillRect/>
          </a:stretch>
        </p:blipFill>
        <p:spPr>
          <a:xfrm>
            <a:off x="3779689" y="2474210"/>
            <a:ext cx="4767629" cy="3845140"/>
          </a:xfrm>
          <a:prstGeom prst="rect">
            <a:avLst/>
          </a:prstGeom>
        </p:spPr>
      </p:pic>
    </p:spTree>
    <p:extLst>
      <p:ext uri="{BB962C8B-B14F-4D97-AF65-F5344CB8AC3E}">
        <p14:creationId xmlns:p14="http://schemas.microsoft.com/office/powerpoint/2010/main" val="6461658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23206"/>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err="1">
                <a:solidFill>
                  <a:schemeClr val="accent3">
                    <a:lumMod val="25000"/>
                  </a:schemeClr>
                </a:solidFill>
                <a:latin typeface="Abadi"/>
              </a:rPr>
              <a:t>GridSearchCV</a:t>
            </a:r>
            <a:r>
              <a:rPr lang="en-US" sz="2200" dirty="0">
                <a:solidFill>
                  <a:schemeClr val="accent3">
                    <a:lumMod val="25000"/>
                  </a:schemeClr>
                </a:solidFill>
                <a:latin typeface="Abadi"/>
              </a:rPr>
              <a:t> best scores: 0.8482</a:t>
            </a:r>
          </a:p>
          <a:p>
            <a:pPr>
              <a:lnSpc>
                <a:spcPct val="100000"/>
              </a:lnSpc>
              <a:spcBef>
                <a:spcPts val="1400"/>
              </a:spcBef>
            </a:pPr>
            <a:r>
              <a:rPr lang="en-US" sz="2200" dirty="0">
                <a:solidFill>
                  <a:schemeClr val="accent3">
                    <a:lumMod val="25000"/>
                  </a:schemeClr>
                </a:solidFill>
                <a:latin typeface="Abadi"/>
              </a:rPr>
              <a:t>Accuracy score: 0.8333</a:t>
            </a:r>
          </a:p>
          <a:p>
            <a:pPr>
              <a:lnSpc>
                <a:spcPct val="100000"/>
              </a:lnSpc>
              <a:spcBef>
                <a:spcPts val="1400"/>
              </a:spcBef>
            </a:pPr>
            <a:r>
              <a:rPr lang="en-US" sz="2200" dirty="0">
                <a:solidFill>
                  <a:schemeClr val="accent3">
                    <a:lumMod val="25000"/>
                  </a:schemeClr>
                </a:solidFill>
                <a:latin typeface="Abadi"/>
              </a:rPr>
              <a:t>Confusion Matric:</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rPr>
              <a:t>Support Vector Machine (SVM)</a:t>
            </a:r>
          </a:p>
        </p:txBody>
      </p:sp>
      <p:pic>
        <p:nvPicPr>
          <p:cNvPr id="3" name="Picture 2">
            <a:extLst>
              <a:ext uri="{FF2B5EF4-FFF2-40B4-BE49-F238E27FC236}">
                <a16:creationId xmlns:a16="http://schemas.microsoft.com/office/drawing/2014/main" id="{58D8DCA7-B712-C6EE-0A19-CDF3E615DC85}"/>
              </a:ext>
            </a:extLst>
          </p:cNvPr>
          <p:cNvPicPr>
            <a:picLocks noChangeAspect="1"/>
          </p:cNvPicPr>
          <p:nvPr/>
        </p:nvPicPr>
        <p:blipFill>
          <a:blip r:embed="rId3"/>
          <a:stretch>
            <a:fillRect/>
          </a:stretch>
        </p:blipFill>
        <p:spPr>
          <a:xfrm>
            <a:off x="3663935" y="2615623"/>
            <a:ext cx="4727752" cy="381158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23206"/>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err="1">
                <a:solidFill>
                  <a:schemeClr val="accent3">
                    <a:lumMod val="25000"/>
                  </a:schemeClr>
                </a:solidFill>
                <a:latin typeface="Abadi"/>
              </a:rPr>
              <a:t>GridSearchCV</a:t>
            </a:r>
            <a:r>
              <a:rPr lang="en-US" sz="2200" dirty="0">
                <a:solidFill>
                  <a:schemeClr val="accent3">
                    <a:lumMod val="25000"/>
                  </a:schemeClr>
                </a:solidFill>
                <a:latin typeface="Abadi"/>
              </a:rPr>
              <a:t> best scores: 0.8643</a:t>
            </a:r>
          </a:p>
          <a:p>
            <a:pPr>
              <a:lnSpc>
                <a:spcPct val="100000"/>
              </a:lnSpc>
              <a:spcBef>
                <a:spcPts val="1400"/>
              </a:spcBef>
            </a:pPr>
            <a:r>
              <a:rPr lang="en-US" sz="2200" dirty="0">
                <a:solidFill>
                  <a:schemeClr val="accent3">
                    <a:lumMod val="25000"/>
                  </a:schemeClr>
                </a:solidFill>
                <a:latin typeface="Abadi"/>
              </a:rPr>
              <a:t>Accuracy score: 0.6667</a:t>
            </a:r>
          </a:p>
          <a:p>
            <a:pPr>
              <a:lnSpc>
                <a:spcPct val="100000"/>
              </a:lnSpc>
              <a:spcBef>
                <a:spcPts val="1400"/>
              </a:spcBef>
            </a:pPr>
            <a:r>
              <a:rPr lang="en-US" sz="2200" dirty="0">
                <a:solidFill>
                  <a:schemeClr val="accent3">
                    <a:lumMod val="25000"/>
                  </a:schemeClr>
                </a:solidFill>
                <a:latin typeface="Abadi"/>
              </a:rPr>
              <a:t>Confusion Matric:</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rPr>
              <a:t>Decision Tree</a:t>
            </a:r>
          </a:p>
        </p:txBody>
      </p:sp>
      <p:pic>
        <p:nvPicPr>
          <p:cNvPr id="3" name="Picture 2">
            <a:extLst>
              <a:ext uri="{FF2B5EF4-FFF2-40B4-BE49-F238E27FC236}">
                <a16:creationId xmlns:a16="http://schemas.microsoft.com/office/drawing/2014/main" id="{033B8298-A305-A33B-DA97-034A81A3EE4E}"/>
              </a:ext>
            </a:extLst>
          </p:cNvPr>
          <p:cNvPicPr>
            <a:picLocks noChangeAspect="1"/>
          </p:cNvPicPr>
          <p:nvPr/>
        </p:nvPicPr>
        <p:blipFill>
          <a:blip r:embed="rId2"/>
          <a:stretch>
            <a:fillRect/>
          </a:stretch>
        </p:blipFill>
        <p:spPr>
          <a:xfrm>
            <a:off x="3725916" y="2526275"/>
            <a:ext cx="4740168" cy="3856262"/>
          </a:xfrm>
          <a:prstGeom prst="rect">
            <a:avLst/>
          </a:prstGeom>
        </p:spPr>
      </p:pic>
    </p:spTree>
    <p:extLst>
      <p:ext uri="{BB962C8B-B14F-4D97-AF65-F5344CB8AC3E}">
        <p14:creationId xmlns:p14="http://schemas.microsoft.com/office/powerpoint/2010/main" val="5069768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23206"/>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err="1">
                <a:solidFill>
                  <a:schemeClr val="accent3">
                    <a:lumMod val="25000"/>
                  </a:schemeClr>
                </a:solidFill>
                <a:latin typeface="Abadi"/>
              </a:rPr>
              <a:t>GridSearchCV</a:t>
            </a:r>
            <a:r>
              <a:rPr lang="en-US" sz="2200" dirty="0">
                <a:solidFill>
                  <a:schemeClr val="accent3">
                    <a:lumMod val="25000"/>
                  </a:schemeClr>
                </a:solidFill>
                <a:latin typeface="Abadi"/>
              </a:rPr>
              <a:t> best scores: 0.8482</a:t>
            </a:r>
          </a:p>
          <a:p>
            <a:pPr>
              <a:lnSpc>
                <a:spcPct val="100000"/>
              </a:lnSpc>
              <a:spcBef>
                <a:spcPts val="1400"/>
              </a:spcBef>
            </a:pPr>
            <a:r>
              <a:rPr lang="en-US" sz="2200" dirty="0">
                <a:solidFill>
                  <a:schemeClr val="accent3">
                    <a:lumMod val="25000"/>
                  </a:schemeClr>
                </a:solidFill>
                <a:latin typeface="Abadi"/>
              </a:rPr>
              <a:t>Accuracy score: 0.8333</a:t>
            </a:r>
          </a:p>
          <a:p>
            <a:pPr>
              <a:lnSpc>
                <a:spcPct val="100000"/>
              </a:lnSpc>
              <a:spcBef>
                <a:spcPts val="1400"/>
              </a:spcBef>
            </a:pPr>
            <a:r>
              <a:rPr lang="en-US" sz="2200" dirty="0">
                <a:solidFill>
                  <a:schemeClr val="accent3">
                    <a:lumMod val="25000"/>
                  </a:schemeClr>
                </a:solidFill>
                <a:latin typeface="Abadi"/>
              </a:rPr>
              <a:t>Confusion Matric:</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rPr>
              <a:t>K-nearest Neighbors (KNN)</a:t>
            </a:r>
          </a:p>
        </p:txBody>
      </p:sp>
      <p:pic>
        <p:nvPicPr>
          <p:cNvPr id="3" name="Picture 2">
            <a:extLst>
              <a:ext uri="{FF2B5EF4-FFF2-40B4-BE49-F238E27FC236}">
                <a16:creationId xmlns:a16="http://schemas.microsoft.com/office/drawing/2014/main" id="{DC81F8C3-CF10-4E16-9F0D-FAA3954ACEA7}"/>
              </a:ext>
            </a:extLst>
          </p:cNvPr>
          <p:cNvPicPr>
            <a:picLocks noChangeAspect="1"/>
          </p:cNvPicPr>
          <p:nvPr/>
        </p:nvPicPr>
        <p:blipFill>
          <a:blip r:embed="rId2"/>
          <a:stretch>
            <a:fillRect/>
          </a:stretch>
        </p:blipFill>
        <p:spPr>
          <a:xfrm>
            <a:off x="3814571" y="2490284"/>
            <a:ext cx="4591491" cy="3829066"/>
          </a:xfrm>
          <a:prstGeom prst="rect">
            <a:avLst/>
          </a:prstGeom>
        </p:spPr>
      </p:pic>
    </p:spTree>
    <p:extLst>
      <p:ext uri="{BB962C8B-B14F-4D97-AF65-F5344CB8AC3E}">
        <p14:creationId xmlns:p14="http://schemas.microsoft.com/office/powerpoint/2010/main" val="38638198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Based on the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best score, decision tree would be the most appropriate model to be used in this case.</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838200"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rPr>
              <a:t>Result</a:t>
            </a:r>
          </a:p>
        </p:txBody>
      </p:sp>
      <p:pic>
        <p:nvPicPr>
          <p:cNvPr id="3" name="Picture 2">
            <a:extLst>
              <a:ext uri="{FF2B5EF4-FFF2-40B4-BE49-F238E27FC236}">
                <a16:creationId xmlns:a16="http://schemas.microsoft.com/office/drawing/2014/main" id="{A764A959-919E-5D9A-CCFC-E9C506CA134E}"/>
              </a:ext>
            </a:extLst>
          </p:cNvPr>
          <p:cNvPicPr>
            <a:picLocks noChangeAspect="1"/>
          </p:cNvPicPr>
          <p:nvPr/>
        </p:nvPicPr>
        <p:blipFill>
          <a:blip r:embed="rId4"/>
          <a:stretch>
            <a:fillRect/>
          </a:stretch>
        </p:blipFill>
        <p:spPr>
          <a:xfrm>
            <a:off x="3408695" y="2748373"/>
            <a:ext cx="5374609" cy="3277200"/>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3920" y="1672363"/>
            <a:ext cx="10186747" cy="4351338"/>
          </a:xfrm>
          <a:prstGeom prst="rect">
            <a:avLst/>
          </a:prstGeom>
        </p:spPr>
        <p:txBody>
          <a:bodyPr>
            <a:normAutofit/>
          </a:bodyPr>
          <a:lstStyle/>
          <a:p>
            <a:pPr fontAlgn="t"/>
            <a:r>
              <a:rPr lang="en-US" altLang="zh-HK" sz="2000" b="0" i="0" dirty="0">
                <a:solidFill>
                  <a:srgbClr val="000000"/>
                </a:solidFill>
                <a:effectLst/>
                <a:highlight>
                  <a:srgbClr val="F7F7F7"/>
                </a:highlight>
                <a:latin typeface="Abadi" panose="020B0604020104020204" pitchFamily="34" charset="0"/>
              </a:rPr>
              <a:t>In this project, we aim to predict whether the first stage of a Falcon 9 launch will successfully land, in order to determine the cost of the launch.</a:t>
            </a:r>
          </a:p>
          <a:p>
            <a:pPr fontAlgn="t"/>
            <a:r>
              <a:rPr lang="en-US" altLang="zh-HK" sz="2000" b="0" i="0" dirty="0">
                <a:solidFill>
                  <a:srgbClr val="000000"/>
                </a:solidFill>
                <a:effectLst/>
                <a:highlight>
                  <a:srgbClr val="F7F7F7"/>
                </a:highlight>
                <a:latin typeface="Abadi" panose="020B0604020104020204" pitchFamily="34" charset="0"/>
              </a:rPr>
              <a:t>Each feature of a Falcon 9 launch, such as its payload mass or orbit type, may have a specific impact on the mission outcome.</a:t>
            </a:r>
          </a:p>
          <a:p>
            <a:pPr fontAlgn="t"/>
            <a:r>
              <a:rPr lang="en-US" altLang="zh-HK" sz="2000" b="0" i="0" dirty="0">
                <a:solidFill>
                  <a:srgbClr val="000000"/>
                </a:solidFill>
                <a:effectLst/>
                <a:highlight>
                  <a:srgbClr val="F7F7F7"/>
                </a:highlight>
                <a:latin typeface="Abadi" panose="020B0604020104020204" pitchFamily="34" charset="0"/>
              </a:rPr>
              <a:t>Multiple machine learning algorithms are used to learn the patterns from past Falcon 9 launch data, in order to create predictive models that can forecast the outcome of future Falcon 9 launches.</a:t>
            </a:r>
          </a:p>
          <a:p>
            <a:pPr fontAlgn="t"/>
            <a:r>
              <a:rPr lang="en-US" altLang="zh-HK" sz="2000" b="0" i="0" dirty="0">
                <a:solidFill>
                  <a:srgbClr val="000000"/>
                </a:solidFill>
                <a:effectLst/>
                <a:highlight>
                  <a:srgbClr val="F7F7F7"/>
                </a:highlight>
                <a:latin typeface="Abadi" panose="020B0604020104020204" pitchFamily="34" charset="0"/>
              </a:rPr>
              <a:t>Of the four machine learning algorithms employed, the predictive model generated by the decision tree algorithm demonstrated the best performance.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and wrangling using SpaceX API and Web scraping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Logistic Regression</a:t>
            </a:r>
          </a:p>
          <a:p>
            <a:pPr lvl="1">
              <a:lnSpc>
                <a:spcPct val="120000"/>
              </a:lnSpc>
              <a:spcBef>
                <a:spcPts val="1400"/>
              </a:spcBef>
            </a:pPr>
            <a:r>
              <a:rPr lang="en-US" sz="7600" dirty="0">
                <a:solidFill>
                  <a:schemeClr val="bg2">
                    <a:lumMod val="50000"/>
                  </a:schemeClr>
                </a:solidFill>
                <a:latin typeface="Abadi"/>
              </a:rPr>
              <a:t>Support Vector Machine </a:t>
            </a:r>
          </a:p>
          <a:p>
            <a:pPr lvl="1">
              <a:lnSpc>
                <a:spcPct val="120000"/>
              </a:lnSpc>
              <a:spcBef>
                <a:spcPts val="1400"/>
              </a:spcBef>
            </a:pPr>
            <a:r>
              <a:rPr lang="en-US" sz="7600" dirty="0">
                <a:solidFill>
                  <a:schemeClr val="bg2">
                    <a:lumMod val="50000"/>
                  </a:schemeClr>
                </a:solidFill>
                <a:latin typeface="Abadi"/>
              </a:rPr>
              <a:t>Decision Tree</a:t>
            </a:r>
          </a:p>
          <a:p>
            <a:pPr lvl="1">
              <a:lnSpc>
                <a:spcPct val="120000"/>
              </a:lnSpc>
              <a:spcBef>
                <a:spcPts val="1400"/>
              </a:spcBef>
            </a:pPr>
            <a:r>
              <a:rPr lang="en-US" sz="7600" dirty="0">
                <a:solidFill>
                  <a:schemeClr val="bg2">
                    <a:lumMod val="50000"/>
                  </a:schemeClr>
                </a:solidFill>
                <a:latin typeface="Abadi"/>
              </a:rPr>
              <a:t>K-nearest Neighbors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gn="l">
              <a:lnSpc>
                <a:spcPct val="200000"/>
              </a:lnSpc>
            </a:pPr>
            <a:r>
              <a:rPr lang="en-US" altLang="zh-HK" sz="2000" b="0" i="0" dirty="0">
                <a:solidFill>
                  <a:srgbClr val="000000"/>
                </a:solidFill>
                <a:effectLst/>
                <a:highlight>
                  <a:srgbClr val="F7F7F7"/>
                </a:highlight>
                <a:latin typeface="Abadi" panose="020B0604020104020204" pitchFamily="34" charset="0"/>
              </a:rPr>
              <a:t>The dataset was subsequently processed to address any missing data points. Additionally, the categorical features were encoded using the one-hot encoding technique.</a:t>
            </a:r>
          </a:p>
          <a:p>
            <a:pPr algn="l">
              <a:lnSpc>
                <a:spcPct val="200000"/>
              </a:lnSpc>
            </a:pPr>
            <a:r>
              <a:rPr lang="en-US" altLang="zh-HK" sz="2000" b="0" i="0" dirty="0">
                <a:solidFill>
                  <a:srgbClr val="000000"/>
                </a:solidFill>
                <a:effectLst/>
                <a:highlight>
                  <a:srgbClr val="F7F7F7"/>
                </a:highlight>
                <a:latin typeface="Abadi" panose="020B0604020104020204" pitchFamily="34" charset="0"/>
              </a:rPr>
              <a:t>Furthermore, a new column named 'Class' was added to the dataset. This column indicates whether a given launch was successful (denoted by '1') or failed (denoted by '0’).</a:t>
            </a:r>
          </a:p>
          <a:p>
            <a:pPr algn="l">
              <a:lnSpc>
                <a:spcPct val="200000"/>
              </a:lnSpc>
            </a:pPr>
            <a:r>
              <a:rPr lang="en-US" altLang="zh-HK" sz="2000" dirty="0">
                <a:solidFill>
                  <a:srgbClr val="000000"/>
                </a:solidFill>
                <a:highlight>
                  <a:srgbClr val="F7F7F7"/>
                </a:highlight>
                <a:latin typeface="Abadi" panose="020B0604020104020204" pitchFamily="34" charset="0"/>
              </a:rPr>
              <a:t>Finally</a:t>
            </a:r>
            <a:r>
              <a:rPr lang="en-US" altLang="zh-HK" sz="2000" b="0" i="0" dirty="0">
                <a:solidFill>
                  <a:srgbClr val="000000"/>
                </a:solidFill>
                <a:effectLst/>
                <a:highlight>
                  <a:srgbClr val="F7F7F7"/>
                </a:highlight>
                <a:latin typeface="Abadi" panose="020B0604020104020204" pitchFamily="34" charset="0"/>
              </a:rPr>
              <a:t>, the final dataset comprises 90 rows (or instances) and 83 columns (or features).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and Wrangling</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1046487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API provides numerous types of rocket launches by SpaceX.</a:t>
            </a:r>
          </a:p>
          <a:p>
            <a:pPr>
              <a:lnSpc>
                <a:spcPct val="100000"/>
              </a:lnSpc>
              <a:spcBef>
                <a:spcPts val="1400"/>
              </a:spcBef>
            </a:pPr>
            <a:r>
              <a:rPr lang="en-US" sz="2200" dirty="0">
                <a:solidFill>
                  <a:schemeClr val="accent3">
                    <a:lumMod val="25000"/>
                  </a:schemeClr>
                </a:solidFill>
                <a:latin typeface="Abadi" panose="020B0604020104020204" pitchFamily="34" charset="0"/>
              </a:rPr>
              <a:t>Data is filtered to contain only Falcon 9 launches</a:t>
            </a:r>
          </a:p>
          <a:p>
            <a:pPr>
              <a:lnSpc>
                <a:spcPct val="100000"/>
              </a:lnSpc>
              <a:spcBef>
                <a:spcPts val="1400"/>
              </a:spcBef>
            </a:pPr>
            <a:r>
              <a:rPr lang="en-US" sz="2200" dirty="0">
                <a:solidFill>
                  <a:schemeClr val="accent3">
                    <a:lumMod val="25000"/>
                  </a:schemeClr>
                </a:solidFill>
                <a:latin typeface="Abadi" panose="020B0604020104020204" pitchFamily="34" charset="0"/>
              </a:rPr>
              <a:t>All missing values in the data were replaced with the mean value of the corresponding column</a:t>
            </a:r>
          </a:p>
          <a:p>
            <a:pPr>
              <a:lnSpc>
                <a:spcPct val="100000"/>
              </a:lnSpc>
              <a:spcBef>
                <a:spcPts val="1400"/>
              </a:spcBef>
            </a:pPr>
            <a:r>
              <a:rPr lang="en-US" sz="2200" dirty="0">
                <a:solidFill>
                  <a:schemeClr val="accent3">
                    <a:lumMod val="25000"/>
                  </a:schemeClr>
                </a:solidFill>
                <a:latin typeface="Abadi" panose="020B0604020104020204" pitchFamily="34" charset="0"/>
              </a:rPr>
              <a:t>The final dataset contains 90 rows and 17 columns. The image below shows the first 5 rows of the dataset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985AD16E-C59A-865B-CD26-624D26AA0241}"/>
              </a:ext>
            </a:extLst>
          </p:cNvPr>
          <p:cNvPicPr>
            <a:picLocks noChangeAspect="1"/>
          </p:cNvPicPr>
          <p:nvPr/>
        </p:nvPicPr>
        <p:blipFill>
          <a:blip r:embed="rId3"/>
          <a:stretch>
            <a:fillRect/>
          </a:stretch>
        </p:blipFill>
        <p:spPr>
          <a:xfrm>
            <a:off x="1120323" y="4609667"/>
            <a:ext cx="9246835" cy="1311608"/>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10363200"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The website contains the data of Falcon 9 launches</a:t>
            </a:r>
          </a:p>
          <a:p>
            <a:pPr>
              <a:lnSpc>
                <a:spcPct val="100000"/>
              </a:lnSpc>
              <a:spcBef>
                <a:spcPts val="1400"/>
              </a:spcBef>
            </a:pPr>
            <a:r>
              <a:rPr lang="en-US" altLang="zh-HK" sz="2200" dirty="0">
                <a:solidFill>
                  <a:schemeClr val="accent3">
                    <a:lumMod val="25000"/>
                  </a:schemeClr>
                </a:solidFill>
                <a:latin typeface="Abadi" panose="020B0604020104020204" pitchFamily="34" charset="0"/>
              </a:rPr>
              <a:t>The final dataset contains 121 rows and 11 columns. The image below shows the first 5 rows of the dataset:</a:t>
            </a:r>
          </a:p>
          <a:p>
            <a:pPr>
              <a:lnSpc>
                <a:spcPct val="100000"/>
              </a:lnSpc>
              <a:spcBef>
                <a:spcPts val="1400"/>
              </a:spcBef>
            </a:pPr>
            <a:endParaRPr lang="en-US" altLang="zh-HK"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6F8C5339-F9EA-975E-4D88-432677FB8B19}"/>
              </a:ext>
            </a:extLst>
          </p:cNvPr>
          <p:cNvPicPr>
            <a:picLocks noChangeAspect="1"/>
          </p:cNvPicPr>
          <p:nvPr/>
        </p:nvPicPr>
        <p:blipFill>
          <a:blip r:embed="rId3"/>
          <a:stretch>
            <a:fillRect/>
          </a:stretch>
        </p:blipFill>
        <p:spPr>
          <a:xfrm>
            <a:off x="1108290" y="3428999"/>
            <a:ext cx="9434719" cy="181989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purl.org/dc/dcmitype/"/>
    <ds:schemaRef ds:uri="http://www.w3.org/XML/1998/namespace"/>
    <ds:schemaRef ds:uri="http://schemas.microsoft.com/office/infopath/2007/PartnerControls"/>
    <ds:schemaRef ds:uri="http://schemas.microsoft.com/office/2006/documentManagement/types"/>
    <ds:schemaRef ds:uri="f80a141d-92ca-4d3d-9308-f7e7b1d44ce8"/>
    <ds:schemaRef ds:uri="155be751-a274-42e8-93fb-f39d3b9bccc8"/>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431</TotalTime>
  <Words>1609</Words>
  <Application>Microsoft Office PowerPoint</Application>
  <PresentationFormat>Widescreen</PresentationFormat>
  <Paragraphs>188</Paragraphs>
  <Slides>47</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-apple-system</vt: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Martin Ng</cp:lastModifiedBy>
  <cp:revision>201</cp:revision>
  <dcterms:created xsi:type="dcterms:W3CDTF">2021-04-29T18:58:34Z</dcterms:created>
  <dcterms:modified xsi:type="dcterms:W3CDTF">2024-06-16T16:21:57Z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